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9"/>
  </p:notesMasterIdLst>
  <p:sldIdLst>
    <p:sldId id="256" r:id="rId2"/>
    <p:sldId id="277" r:id="rId3"/>
    <p:sldId id="279" r:id="rId4"/>
    <p:sldId id="286" r:id="rId5"/>
    <p:sldId id="281" r:id="rId6"/>
    <p:sldId id="282" r:id="rId7"/>
    <p:sldId id="290" r:id="rId8"/>
    <p:sldId id="287" r:id="rId9"/>
    <p:sldId id="291" r:id="rId10"/>
    <p:sldId id="288" r:id="rId11"/>
    <p:sldId id="292" r:id="rId12"/>
    <p:sldId id="289" r:id="rId13"/>
    <p:sldId id="284" r:id="rId14"/>
    <p:sldId id="285" r:id="rId15"/>
    <p:sldId id="278" r:id="rId16"/>
    <p:sldId id="276" r:id="rId17"/>
    <p:sldId id="274" r:id="rId18"/>
    <p:sldId id="303" r:id="rId19"/>
    <p:sldId id="296" r:id="rId20"/>
    <p:sldId id="297" r:id="rId21"/>
    <p:sldId id="298" r:id="rId22"/>
    <p:sldId id="299" r:id="rId23"/>
    <p:sldId id="304" r:id="rId24"/>
    <p:sldId id="305" r:id="rId25"/>
    <p:sldId id="306" r:id="rId26"/>
    <p:sldId id="307" r:id="rId27"/>
    <p:sldId id="265" r:id="rId28"/>
  </p:sldIdLst>
  <p:sldSz cx="9144000" cy="6858000" type="screen4x3"/>
  <p:notesSz cx="6858000" cy="9144000"/>
  <p:embeddedFontLst>
    <p:embeddedFont>
      <p:font typeface="나눔명조" panose="020B0600000101010101" charset="-127"/>
      <p:regular r:id="rId30"/>
      <p:bold r:id="rId31"/>
    </p:embeddedFont>
    <p:embeddedFont>
      <p:font typeface="나눔바른고딕" panose="020B0600000101010101" charset="-127"/>
      <p:regular r:id="rId32"/>
      <p:bold r:id="rId33"/>
    </p:embeddedFont>
    <p:embeddedFont>
      <p:font typeface="Cambria Math" panose="02040503050406030204" pitchFamily="18" charset="0"/>
      <p:regular r:id="rId34"/>
    </p:embeddedFont>
    <p:embeddedFont>
      <p:font typeface="맑은 고딕" panose="020B0503020000020004" pitchFamily="50" charset="-127"/>
      <p:regular r:id="rId35"/>
      <p:bold r:id="rId3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BAA7"/>
    <a:srgbClr val="12363A"/>
    <a:srgbClr val="FA5400"/>
    <a:srgbClr val="331A1E"/>
    <a:srgbClr val="FFE502"/>
    <a:srgbClr val="996633"/>
    <a:srgbClr val="2D9A0D"/>
    <a:srgbClr val="9C65E7"/>
    <a:srgbClr val="FEF761"/>
    <a:srgbClr val="CC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1123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163328-F99F-4023-8C3C-78C256CFA44E}" type="datetimeFigureOut">
              <a:rPr lang="ko-KR" altLang="en-US" smtClean="0"/>
              <a:t>2020-01-02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DD1ECE-444F-464E-82AB-04B65151F0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91398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scikit-learn.org/stable/modules/generated/sklearn.linear_model.LinearRegression.html#sklearn.linear_model.LinearRegression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scikit-learn.org/stable/modules/generated/sklearn.linear_model.LinearRegression.html#sklearn.linear_model.LinearRegression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cikit-learn.org/stable/modules/generated/sklearn.linear_model.LinearRegression.html#sklearn.linear_model.LinearRegression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cikit-learn.org/stable/modules/generated/sklearn.linear_model.LinearRegression.html#sklearn.linear_model.LinearRegression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cikit-learn.org/stable/modules/generated/sklearn.linear_model.LinearRegression.html#sklearn.linear_model.LinearRegression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scikit-learn.org/stable/modules/generated/sklearn.linear_model.LinearRegression.html#sklearn.linear_model.LinearRegression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scikit-learn.org/stable/modules/generated/sklearn.linear_model.LinearRegression.html#sklearn.linear_model.LinearRegression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DD1ECE-444F-464E-82AB-04B65151F07B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99219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>
                <a:hlinkClick r:id="rId3"/>
              </a:rPr>
              <a:t>https://scikit-learn.org/stable/modules/generated/sklearn.linear_model.LinearRegression.html#sklearn.linear_model.LinearRegression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DD1ECE-444F-464E-82AB-04B65151F07B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42255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>
                <a:hlinkClick r:id="rId3"/>
              </a:rPr>
              <a:t>https://scikit-learn.org/stable/modules/generated/sklearn.linear_model.LinearRegression.html#sklearn.linear_model.LinearRegression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DD1ECE-444F-464E-82AB-04B65151F07B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3732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DD1ECE-444F-464E-82AB-04B65151F07B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27139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DD1ECE-444F-464E-82AB-04B65151F07B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50174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DD1ECE-444F-464E-82AB-04B65151F07B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2444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DD1ECE-444F-464E-82AB-04B65151F07B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027334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DD1ECE-444F-464E-82AB-04B65151F07B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726315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DD1ECE-444F-464E-82AB-04B65151F07B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643447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DD1ECE-444F-464E-82AB-04B65151F07B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294647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DD1ECE-444F-464E-82AB-04B65151F07B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45909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DD1ECE-444F-464E-82AB-04B65151F07B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582029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DD1ECE-444F-464E-82AB-04B65151F07B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695462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DD1ECE-444F-464E-82AB-04B65151F07B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484343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DD1ECE-444F-464E-82AB-04B65151F07B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668009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DD1ECE-444F-464E-82AB-04B65151F07B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231026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DD1ECE-444F-464E-82AB-04B65151F07B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194942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DD1ECE-444F-464E-82AB-04B65151F07B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57786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DD1ECE-444F-464E-82AB-04B65151F07B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08579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DD1ECE-444F-464E-82AB-04B65151F07B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9617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>
                <a:hlinkClick r:id="rId3"/>
              </a:rPr>
              <a:t>https://scikit-learn.org/stable/modules/generated/sklearn.linear_model.LinearRegression.html#sklearn.linear_model.LinearRegression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DD1ECE-444F-464E-82AB-04B65151F07B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58167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>
                <a:hlinkClick r:id="rId3"/>
              </a:rPr>
              <a:t>https://scikit-learn.org/stable/modules/generated/sklearn.linear_model.LinearRegression.html#sklearn.linear_model.LinearRegression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DD1ECE-444F-464E-82AB-04B65151F07B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15084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>
                <a:hlinkClick r:id="rId3"/>
              </a:rPr>
              <a:t>https://scikit-learn.org/stable/modules/generated/sklearn.linear_model.LinearRegression.html#sklearn.linear_model.LinearRegression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DD1ECE-444F-464E-82AB-04B65151F07B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88279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>
                <a:hlinkClick r:id="rId3"/>
              </a:rPr>
              <a:t>https://scikit-learn.org/stable/modules/generated/sklearn.linear_model.LinearRegression.html#sklearn.linear_model.LinearRegression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DD1ECE-444F-464E-82AB-04B65151F07B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91299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>
                <a:hlinkClick r:id="rId3"/>
              </a:rPr>
              <a:t>https://scikit-learn.org/stable/modules/generated/sklearn.linear_model.LinearRegression.html#sklearn.linear_model.LinearRegression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DD1ECE-444F-464E-82AB-04B65151F07B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91536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4F17A-7F56-4B18-8281-FD0FC3883540}" type="datetimeFigureOut">
              <a:rPr lang="ko-KR" altLang="en-US" smtClean="0"/>
              <a:pPr/>
              <a:t>2020-01-02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BE6EC-532B-4CA8-843D-DF2B36D720F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4F17A-7F56-4B18-8281-FD0FC3883540}" type="datetimeFigureOut">
              <a:rPr lang="ko-KR" altLang="en-US" smtClean="0"/>
              <a:pPr/>
              <a:t>2020-01-02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BE6EC-532B-4CA8-843D-DF2B36D720F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4F17A-7F56-4B18-8281-FD0FC3883540}" type="datetimeFigureOut">
              <a:rPr lang="ko-KR" altLang="en-US" smtClean="0"/>
              <a:pPr/>
              <a:t>2020-01-02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BE6EC-532B-4CA8-843D-DF2B36D720F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4F17A-7F56-4B18-8281-FD0FC3883540}" type="datetimeFigureOut">
              <a:rPr lang="ko-KR" altLang="en-US" smtClean="0"/>
              <a:pPr/>
              <a:t>2020-01-02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BE6EC-532B-4CA8-843D-DF2B36D720F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4F17A-7F56-4B18-8281-FD0FC3883540}" type="datetimeFigureOut">
              <a:rPr lang="ko-KR" altLang="en-US" smtClean="0"/>
              <a:pPr/>
              <a:t>2020-01-02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BE6EC-532B-4CA8-843D-DF2B36D720F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4F17A-7F56-4B18-8281-FD0FC3883540}" type="datetimeFigureOut">
              <a:rPr lang="ko-KR" altLang="en-US" smtClean="0"/>
              <a:pPr/>
              <a:t>2020-01-02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BE6EC-532B-4CA8-843D-DF2B36D720F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4F17A-7F56-4B18-8281-FD0FC3883540}" type="datetimeFigureOut">
              <a:rPr lang="ko-KR" altLang="en-US" smtClean="0"/>
              <a:pPr/>
              <a:t>2020-01-02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BE6EC-532B-4CA8-843D-DF2B36D720F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4F17A-7F56-4B18-8281-FD0FC3883540}" type="datetimeFigureOut">
              <a:rPr lang="ko-KR" altLang="en-US" smtClean="0"/>
              <a:pPr/>
              <a:t>2020-01-02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BE6EC-532B-4CA8-843D-DF2B36D720F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4F17A-7F56-4B18-8281-FD0FC3883540}" type="datetimeFigureOut">
              <a:rPr lang="ko-KR" altLang="en-US" smtClean="0"/>
              <a:pPr/>
              <a:t>2020-01-02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BE6EC-532B-4CA8-843D-DF2B36D720F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4F17A-7F56-4B18-8281-FD0FC3883540}" type="datetimeFigureOut">
              <a:rPr lang="ko-KR" altLang="en-US" smtClean="0"/>
              <a:pPr/>
              <a:t>2020-01-02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BE6EC-532B-4CA8-843D-DF2B36D720F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4F17A-7F56-4B18-8281-FD0FC3883540}" type="datetimeFigureOut">
              <a:rPr lang="ko-KR" altLang="en-US" smtClean="0"/>
              <a:pPr/>
              <a:t>2020-01-02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BE6EC-532B-4CA8-843D-DF2B36D720F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D4F17A-7F56-4B18-8281-FD0FC3883540}" type="datetimeFigureOut">
              <a:rPr lang="ko-KR" altLang="en-US" smtClean="0"/>
              <a:pPr/>
              <a:t>2020-01-02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5BE6EC-532B-4CA8-843D-DF2B36D720FC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7" name="Picture 2" descr="E:\NEX_3N\1월_HK♥\DSC04176.JPG"/>
          <p:cNvPicPr>
            <a:picLocks noChangeAspect="1" noChangeArrowheads="1"/>
          </p:cNvPicPr>
          <p:nvPr userDrawn="1"/>
        </p:nvPicPr>
        <p:blipFill>
          <a:blip r:embed="rId13" cstate="print">
            <a:grayscl/>
          </a:blip>
          <a:srcRect r="11397"/>
          <a:stretch>
            <a:fillRect/>
          </a:stretch>
        </p:blipFill>
        <p:spPr bwMode="auto">
          <a:xfrm>
            <a:off x="1" y="1"/>
            <a:ext cx="9143999" cy="6885384"/>
          </a:xfrm>
          <a:prstGeom prst="rect">
            <a:avLst/>
          </a:prstGeom>
          <a:noFill/>
        </p:spPr>
      </p:pic>
      <p:sp>
        <p:nvSpPr>
          <p:cNvPr id="10" name="직사각형 9"/>
          <p:cNvSpPr/>
          <p:nvPr userDrawn="1"/>
        </p:nvSpPr>
        <p:spPr>
          <a:xfrm>
            <a:off x="0" y="0"/>
            <a:ext cx="9144000" cy="6912000"/>
          </a:xfrm>
          <a:prstGeom prst="rect">
            <a:avLst/>
          </a:prstGeom>
          <a:solidFill>
            <a:schemeClr val="tx1">
              <a:lumMod val="95000"/>
              <a:lumOff val="5000"/>
              <a:alpha val="8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0" y="2420888"/>
            <a:ext cx="9144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 err="1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Keras</a:t>
            </a:r>
            <a:endParaRPr lang="en-US" altLang="ko-KR" sz="4400" dirty="0">
              <a:solidFill>
                <a:schemeClr val="bg1"/>
              </a:solidFill>
              <a:latin typeface="굴림" pitchFamily="50" charset="-127"/>
              <a:ea typeface="굴림" pitchFamily="50" charset="-127"/>
            </a:endParaRPr>
          </a:p>
          <a:p>
            <a:r>
              <a:rPr lang="en-US" altLang="ko-KR" sz="4400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	  </a:t>
            </a:r>
            <a:r>
              <a:rPr lang="en-US" altLang="ko-KR" sz="3800" dirty="0"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5</a:t>
            </a:r>
            <a:r>
              <a:rPr lang="ko-KR" altLang="en-US" sz="3800" dirty="0"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조</a:t>
            </a:r>
          </a:p>
        </p:txBody>
      </p:sp>
      <p:pic>
        <p:nvPicPr>
          <p:cNvPr id="8" name="Picture 2" descr="E:\Blog\sign01_5_140207.png"/>
          <p:cNvPicPr>
            <a:picLocks noChangeAspect="1" noChangeArrowheads="1"/>
          </p:cNvPicPr>
          <p:nvPr/>
        </p:nvPicPr>
        <p:blipFill>
          <a:blip r:embed="rId2" cstate="print"/>
          <a:stretch>
            <a:fillRect/>
          </a:stretch>
        </p:blipFill>
        <p:spPr bwMode="auto">
          <a:xfrm>
            <a:off x="7740352" y="6434848"/>
            <a:ext cx="1136055" cy="14584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A2CC93FF-857D-4115-B048-42768AC4E409}"/>
              </a:ext>
            </a:extLst>
          </p:cNvPr>
          <p:cNvCxnSpPr/>
          <p:nvPr/>
        </p:nvCxnSpPr>
        <p:spPr>
          <a:xfrm>
            <a:off x="1331640" y="3140968"/>
            <a:ext cx="648072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39552" y="3890818"/>
            <a:ext cx="849694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600" dirty="0">
                <a:solidFill>
                  <a:srgbClr val="12363A"/>
                </a:solidFill>
                <a:latin typeface="나눔명조" pitchFamily="18" charset="-127"/>
                <a:ea typeface="나눔명조" pitchFamily="18" charset="-127"/>
              </a:rPr>
              <a:t>NEW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EFB938E-C030-4CD1-BBF9-B77BDC0884C9}"/>
              </a:ext>
            </a:extLst>
          </p:cNvPr>
          <p:cNvSpPr/>
          <p:nvPr/>
        </p:nvSpPr>
        <p:spPr>
          <a:xfrm>
            <a:off x="0" y="260648"/>
            <a:ext cx="9144000" cy="1296144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AC84CA-BD31-4E15-BE67-C96A1D786DA6}"/>
              </a:ext>
            </a:extLst>
          </p:cNvPr>
          <p:cNvSpPr txBox="1"/>
          <p:nvPr/>
        </p:nvSpPr>
        <p:spPr>
          <a:xfrm>
            <a:off x="179512" y="631721"/>
            <a:ext cx="849694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000" b="1" dirty="0" err="1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sklearn.linear_model.LinearRegression.fit</a:t>
            </a:r>
            <a:r>
              <a:rPr lang="en-US" altLang="ko-KR" sz="30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()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204F4D3E-0CEF-4A9A-B4E8-DDC7D7D9F7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34428"/>
            <a:ext cx="9144000" cy="3712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0904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39552" y="3890818"/>
            <a:ext cx="849694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600" dirty="0">
                <a:solidFill>
                  <a:srgbClr val="12363A"/>
                </a:solidFill>
                <a:latin typeface="나눔명조" pitchFamily="18" charset="-127"/>
                <a:ea typeface="나눔명조" pitchFamily="18" charset="-127"/>
              </a:rPr>
              <a:t>NEW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EFB938E-C030-4CD1-BBF9-B77BDC0884C9}"/>
              </a:ext>
            </a:extLst>
          </p:cNvPr>
          <p:cNvSpPr/>
          <p:nvPr/>
        </p:nvSpPr>
        <p:spPr>
          <a:xfrm>
            <a:off x="0" y="260648"/>
            <a:ext cx="9144000" cy="1296144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AC84CA-BD31-4E15-BE67-C96A1D786DA6}"/>
              </a:ext>
            </a:extLst>
          </p:cNvPr>
          <p:cNvSpPr txBox="1"/>
          <p:nvPr/>
        </p:nvSpPr>
        <p:spPr>
          <a:xfrm>
            <a:off x="251520" y="554777"/>
            <a:ext cx="84969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predict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7E6EE6E-A2CE-4F13-A1F0-8646E75A0C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8521" b="45295"/>
          <a:stretch/>
        </p:blipFill>
        <p:spPr>
          <a:xfrm>
            <a:off x="107504" y="3242746"/>
            <a:ext cx="8948067" cy="1296144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AF9B3949-C1A4-4354-9F7E-BB3FE867001E}"/>
              </a:ext>
            </a:extLst>
          </p:cNvPr>
          <p:cNvSpPr/>
          <p:nvPr/>
        </p:nvSpPr>
        <p:spPr>
          <a:xfrm>
            <a:off x="520477" y="4034834"/>
            <a:ext cx="3168352" cy="504056"/>
          </a:xfrm>
          <a:prstGeom prst="rect">
            <a:avLst/>
          </a:prstGeom>
          <a:noFill/>
          <a:ln w="762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53631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39552" y="3890818"/>
            <a:ext cx="849694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600" dirty="0">
                <a:solidFill>
                  <a:srgbClr val="12363A"/>
                </a:solidFill>
                <a:latin typeface="나눔명조" pitchFamily="18" charset="-127"/>
                <a:ea typeface="나눔명조" pitchFamily="18" charset="-127"/>
              </a:rPr>
              <a:t>NEW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EFB938E-C030-4CD1-BBF9-B77BDC0884C9}"/>
              </a:ext>
            </a:extLst>
          </p:cNvPr>
          <p:cNvSpPr/>
          <p:nvPr/>
        </p:nvSpPr>
        <p:spPr>
          <a:xfrm>
            <a:off x="0" y="260648"/>
            <a:ext cx="9144000" cy="1296144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AC84CA-BD31-4E15-BE67-C96A1D786DA6}"/>
              </a:ext>
            </a:extLst>
          </p:cNvPr>
          <p:cNvSpPr txBox="1"/>
          <p:nvPr/>
        </p:nvSpPr>
        <p:spPr>
          <a:xfrm>
            <a:off x="251520" y="554777"/>
            <a:ext cx="849694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000" b="1" dirty="0" err="1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sklearn.linear_model.LinearRegression.predict</a:t>
            </a:r>
            <a:r>
              <a:rPr lang="en-US" altLang="ko-KR" sz="30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()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B57C748-0750-4BC6-9BDF-1F75FEB809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64904"/>
            <a:ext cx="9144000" cy="2345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40993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39552" y="3890818"/>
            <a:ext cx="849694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600" dirty="0">
                <a:solidFill>
                  <a:srgbClr val="12363A"/>
                </a:solidFill>
                <a:latin typeface="나눔명조" pitchFamily="18" charset="-127"/>
                <a:ea typeface="나눔명조" pitchFamily="18" charset="-127"/>
              </a:rPr>
              <a:t>NEW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EFB938E-C030-4CD1-BBF9-B77BDC0884C9}"/>
              </a:ext>
            </a:extLst>
          </p:cNvPr>
          <p:cNvSpPr/>
          <p:nvPr/>
        </p:nvSpPr>
        <p:spPr>
          <a:xfrm>
            <a:off x="0" y="260648"/>
            <a:ext cx="9144000" cy="1296144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AC84CA-BD31-4E15-BE67-C96A1D786DA6}"/>
              </a:ext>
            </a:extLst>
          </p:cNvPr>
          <p:cNvSpPr txBox="1"/>
          <p:nvPr/>
        </p:nvSpPr>
        <p:spPr>
          <a:xfrm>
            <a:off x="251520" y="554777"/>
            <a:ext cx="84969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Mean Squared Error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7E6EE6E-A2CE-4F13-A1F0-8646E75A0C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40" t="53664" r="-940" b="30152"/>
          <a:stretch/>
        </p:blipFill>
        <p:spPr>
          <a:xfrm>
            <a:off x="-300555" y="3195450"/>
            <a:ext cx="9601093" cy="1390736"/>
          </a:xfrm>
          <a:prstGeom prst="rect">
            <a:avLst/>
          </a:prstGeom>
        </p:spPr>
      </p:pic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19583B59-9AA8-40DF-AD6A-54EA60E86793}"/>
              </a:ext>
            </a:extLst>
          </p:cNvPr>
          <p:cNvCxnSpPr/>
          <p:nvPr/>
        </p:nvCxnSpPr>
        <p:spPr>
          <a:xfrm flipV="1">
            <a:off x="3059832" y="2708920"/>
            <a:ext cx="720080" cy="1181898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4C1DEB4-0CC9-43D6-99C9-14A06E32D5BE}"/>
                  </a:ext>
                </a:extLst>
              </p:cNvPr>
              <p:cNvSpPr txBox="1"/>
              <p:nvPr/>
            </p:nvSpPr>
            <p:spPr>
              <a:xfrm>
                <a:off x="3707904" y="1738469"/>
                <a:ext cx="4680520" cy="145437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b="1" dirty="0">
                    <a:solidFill>
                      <a:schemeClr val="bg1"/>
                    </a:solidFill>
                  </a:rPr>
                  <a:t>mean squared error</a:t>
                </a:r>
                <a:r>
                  <a:rPr lang="en-US" altLang="ko-KR" dirty="0">
                    <a:solidFill>
                      <a:schemeClr val="bg1"/>
                    </a:solidFill>
                  </a:rPr>
                  <a:t> : </a:t>
                </a:r>
                <a:r>
                  <a:rPr lang="ko-KR" altLang="en-US" dirty="0" err="1">
                    <a:solidFill>
                      <a:schemeClr val="bg1"/>
                    </a:solidFill>
                  </a:rPr>
                  <a:t>평균제곱오차</a:t>
                </a:r>
                <a:endParaRPr lang="en-US" altLang="ko-KR" dirty="0">
                  <a:solidFill>
                    <a:schemeClr val="bg1"/>
                  </a:solidFill>
                </a:endParaRPr>
              </a:p>
              <a:p>
                <a:r>
                  <a:rPr lang="ko-KR" altLang="en-US" dirty="0">
                    <a:solidFill>
                      <a:schemeClr val="bg1"/>
                    </a:solidFill>
                  </a:rPr>
                  <a:t>오차의 제곱에 대해 평균을 취함</a:t>
                </a:r>
                <a:endParaRPr lang="en-US" altLang="ko-KR" dirty="0">
                  <a:solidFill>
                    <a:schemeClr val="bg1"/>
                  </a:solidFill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𝑀𝑆𝐸</m:t>
                      </m:r>
                      <m:r>
                        <a:rPr lang="en-US" altLang="ko-KR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ko-KR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ko-KR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r>
                        <a:rPr lang="en-US" altLang="ko-KR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nary>
                        <m:naryPr>
                          <m:chr m:val="∑"/>
                          <m:ctrlPr>
                            <a:rPr lang="en-US" altLang="ko-KR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ko-KR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ko-KR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altLang="ko-KR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altLang="ko-KR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altLang="ko-KR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altLang="ko-KR" b="0" i="1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altLang="ko-KR" b="0" i="1" smtClean="0">
                                              <a:solidFill>
                                                <a:schemeClr val="bg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altLang="ko-KR" b="0" i="1" smtClean="0">
                                              <a:solidFill>
                                                <a:schemeClr val="bg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𝑌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altLang="ko-KR" b="0" i="1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altLang="ko-KR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altLang="ko-KR" b="0" i="1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ko-KR" b="0" i="1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𝑌</m:t>
                                      </m:r>
                                    </m:e>
                                    <m:sub>
                                      <m:r>
                                        <a:rPr lang="en-US" altLang="ko-KR" b="0" i="1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en-US" altLang="ko-KR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ko-KR" altLang="en-US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4C1DEB4-0CC9-43D6-99C9-14A06E32D5B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07904" y="1738469"/>
                <a:ext cx="4680520" cy="1454372"/>
              </a:xfrm>
              <a:prstGeom prst="rect">
                <a:avLst/>
              </a:prstGeom>
              <a:blipFill>
                <a:blip r:embed="rId4"/>
                <a:stretch>
                  <a:fillRect l="-1042" t="-2092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159256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39552" y="3890818"/>
            <a:ext cx="849694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600" dirty="0">
                <a:solidFill>
                  <a:srgbClr val="12363A"/>
                </a:solidFill>
                <a:latin typeface="나눔명조" pitchFamily="18" charset="-127"/>
                <a:ea typeface="나눔명조" pitchFamily="18" charset="-127"/>
              </a:rPr>
              <a:t>NEW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EFB938E-C030-4CD1-BBF9-B77BDC0884C9}"/>
              </a:ext>
            </a:extLst>
          </p:cNvPr>
          <p:cNvSpPr/>
          <p:nvPr/>
        </p:nvSpPr>
        <p:spPr>
          <a:xfrm>
            <a:off x="0" y="260648"/>
            <a:ext cx="9144000" cy="1296144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AC84CA-BD31-4E15-BE67-C96A1D786DA6}"/>
              </a:ext>
            </a:extLst>
          </p:cNvPr>
          <p:cNvSpPr txBox="1"/>
          <p:nvPr/>
        </p:nvSpPr>
        <p:spPr>
          <a:xfrm>
            <a:off x="251520" y="554777"/>
            <a:ext cx="84969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그래프</a:t>
            </a:r>
            <a:r>
              <a:rPr lang="en-US" altLang="ko-KR" sz="40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 </a:t>
            </a:r>
            <a:r>
              <a:rPr lang="ko-KR" altLang="en-US" sz="40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그리기</a:t>
            </a:r>
            <a:endParaRPr lang="en-US" altLang="ko-KR" sz="4000" b="1" dirty="0">
              <a:solidFill>
                <a:schemeClr val="bg1"/>
              </a:solidFill>
              <a:latin typeface="굴림" pitchFamily="50" charset="-127"/>
              <a:ea typeface="굴림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7E6EE6E-A2CE-4F13-A1F0-8646E75A0C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2" t="70048" r="-192" b="13768"/>
          <a:stretch/>
        </p:blipFill>
        <p:spPr>
          <a:xfrm>
            <a:off x="755576" y="3406416"/>
            <a:ext cx="7662243" cy="1109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7083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39552" y="3890818"/>
            <a:ext cx="849694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600" dirty="0">
                <a:solidFill>
                  <a:srgbClr val="12363A"/>
                </a:solidFill>
                <a:latin typeface="나눔명조" pitchFamily="18" charset="-127"/>
                <a:ea typeface="나눔명조" pitchFamily="18" charset="-127"/>
              </a:rPr>
              <a:t>NEW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EFB938E-C030-4CD1-BBF9-B77BDC0884C9}"/>
              </a:ext>
            </a:extLst>
          </p:cNvPr>
          <p:cNvSpPr/>
          <p:nvPr/>
        </p:nvSpPr>
        <p:spPr>
          <a:xfrm>
            <a:off x="0" y="260648"/>
            <a:ext cx="9144000" cy="1296144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C762436-EB11-4C31-9701-C41FF1D281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9712" y="619125"/>
            <a:ext cx="6124575" cy="5619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51811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39552" y="3890818"/>
            <a:ext cx="849694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600" dirty="0">
                <a:solidFill>
                  <a:srgbClr val="12363A"/>
                </a:solidFill>
                <a:latin typeface="나눔명조" pitchFamily="18" charset="-127"/>
                <a:ea typeface="나눔명조" pitchFamily="18" charset="-127"/>
              </a:rPr>
              <a:t>NEW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EFB938E-C030-4CD1-BBF9-B77BDC0884C9}"/>
              </a:ext>
            </a:extLst>
          </p:cNvPr>
          <p:cNvSpPr/>
          <p:nvPr/>
        </p:nvSpPr>
        <p:spPr>
          <a:xfrm>
            <a:off x="0" y="260648"/>
            <a:ext cx="9144000" cy="1296144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AC84CA-BD31-4E15-BE67-C96A1D786DA6}"/>
              </a:ext>
            </a:extLst>
          </p:cNvPr>
          <p:cNvSpPr txBox="1"/>
          <p:nvPr/>
        </p:nvSpPr>
        <p:spPr>
          <a:xfrm>
            <a:off x="251520" y="554777"/>
            <a:ext cx="84969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 err="1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diabete</a:t>
            </a:r>
            <a:r>
              <a:rPr lang="en-US" altLang="ko-KR" sz="40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 X, Y </a:t>
            </a:r>
            <a:r>
              <a:rPr lang="ko-KR" altLang="en-US" sz="40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값</a:t>
            </a:r>
            <a:endParaRPr lang="en-US" altLang="ko-KR" sz="4000" b="1" dirty="0">
              <a:solidFill>
                <a:schemeClr val="bg1"/>
              </a:solidFill>
              <a:latin typeface="굴림" pitchFamily="50" charset="-127"/>
              <a:ea typeface="굴림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456D9B6-8731-4922-8347-66ECE18394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430" y="2359065"/>
            <a:ext cx="8535140" cy="3063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9557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39552" y="3890818"/>
            <a:ext cx="849694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600" dirty="0">
                <a:solidFill>
                  <a:srgbClr val="12363A"/>
                </a:solidFill>
                <a:latin typeface="나눔명조" pitchFamily="18" charset="-127"/>
                <a:ea typeface="나눔명조" pitchFamily="18" charset="-127"/>
              </a:rPr>
              <a:t>NEW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EFB938E-C030-4CD1-BBF9-B77BDC0884C9}"/>
              </a:ext>
            </a:extLst>
          </p:cNvPr>
          <p:cNvSpPr/>
          <p:nvPr/>
        </p:nvSpPr>
        <p:spPr>
          <a:xfrm>
            <a:off x="0" y="260648"/>
            <a:ext cx="9144000" cy="1296144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AC84CA-BD31-4E15-BE67-C96A1D786DA6}"/>
              </a:ext>
            </a:extLst>
          </p:cNvPr>
          <p:cNvSpPr txBox="1"/>
          <p:nvPr/>
        </p:nvSpPr>
        <p:spPr>
          <a:xfrm>
            <a:off x="251520" y="554777"/>
            <a:ext cx="84969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data length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183CB3CE-B905-4311-A66A-4E3A5CCFDA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272" y="2276872"/>
            <a:ext cx="8032176" cy="376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0891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39552" y="3890818"/>
            <a:ext cx="849694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600" dirty="0">
                <a:solidFill>
                  <a:srgbClr val="12363A"/>
                </a:solidFill>
                <a:latin typeface="나눔명조" pitchFamily="18" charset="-127"/>
                <a:ea typeface="나눔명조" pitchFamily="18" charset="-127"/>
              </a:rPr>
              <a:t>NEW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EFB938E-C030-4CD1-BBF9-B77BDC0884C9}"/>
              </a:ext>
            </a:extLst>
          </p:cNvPr>
          <p:cNvSpPr/>
          <p:nvPr/>
        </p:nvSpPr>
        <p:spPr>
          <a:xfrm>
            <a:off x="0" y="260648"/>
            <a:ext cx="9144000" cy="1296144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AC84CA-BD31-4E15-BE67-C96A1D786DA6}"/>
              </a:ext>
            </a:extLst>
          </p:cNvPr>
          <p:cNvSpPr txBox="1"/>
          <p:nvPr/>
        </p:nvSpPr>
        <p:spPr>
          <a:xfrm>
            <a:off x="251520" y="554777"/>
            <a:ext cx="84969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Data set </a:t>
            </a:r>
            <a:r>
              <a:rPr lang="ko-KR" altLang="en-US" sz="40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준비</a:t>
            </a:r>
            <a:endParaRPr lang="en-US" altLang="ko-KR" sz="4000" b="1" dirty="0">
              <a:solidFill>
                <a:schemeClr val="bg1"/>
              </a:solidFill>
              <a:latin typeface="굴림" pitchFamily="50" charset="-127"/>
              <a:ea typeface="굴림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F0366BB-D336-47F8-B909-6C863A37D5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8113" y="2060848"/>
            <a:ext cx="5227773" cy="4397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664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39552" y="3890818"/>
            <a:ext cx="849694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600" dirty="0">
                <a:solidFill>
                  <a:srgbClr val="12363A"/>
                </a:solidFill>
                <a:latin typeface="나눔명조" pitchFamily="18" charset="-127"/>
                <a:ea typeface="나눔명조" pitchFamily="18" charset="-127"/>
              </a:rPr>
              <a:t>NEW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EFB938E-C030-4CD1-BBF9-B77BDC0884C9}"/>
              </a:ext>
            </a:extLst>
          </p:cNvPr>
          <p:cNvSpPr/>
          <p:nvPr/>
        </p:nvSpPr>
        <p:spPr>
          <a:xfrm>
            <a:off x="0" y="260648"/>
            <a:ext cx="9144000" cy="1296144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AC84CA-BD31-4E15-BE67-C96A1D786DA6}"/>
              </a:ext>
            </a:extLst>
          </p:cNvPr>
          <p:cNvSpPr txBox="1"/>
          <p:nvPr/>
        </p:nvSpPr>
        <p:spPr>
          <a:xfrm>
            <a:off x="251520" y="554777"/>
            <a:ext cx="84969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Data set </a:t>
            </a:r>
            <a:r>
              <a:rPr lang="ko-KR" altLang="en-US" sz="40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준비</a:t>
            </a:r>
            <a:endParaRPr lang="en-US" altLang="ko-KR" sz="4000" b="1" dirty="0">
              <a:solidFill>
                <a:schemeClr val="bg1"/>
              </a:solidFill>
              <a:latin typeface="굴림" pitchFamily="50" charset="-127"/>
              <a:ea typeface="굴림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8FC8B320-283B-4523-B88F-62CE4F7BE0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3708" y="1967779"/>
            <a:ext cx="5256584" cy="4629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2983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39552" y="3890818"/>
            <a:ext cx="849694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600" dirty="0">
                <a:solidFill>
                  <a:srgbClr val="12363A"/>
                </a:solidFill>
                <a:latin typeface="나눔명조" pitchFamily="18" charset="-127"/>
                <a:ea typeface="나눔명조" pitchFamily="18" charset="-127"/>
              </a:rPr>
              <a:t>NEW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EFB938E-C030-4CD1-BBF9-B77BDC0884C9}"/>
              </a:ext>
            </a:extLst>
          </p:cNvPr>
          <p:cNvSpPr/>
          <p:nvPr/>
        </p:nvSpPr>
        <p:spPr>
          <a:xfrm>
            <a:off x="0" y="260648"/>
            <a:ext cx="9144000" cy="1296144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AC84CA-BD31-4E15-BE67-C96A1D786DA6}"/>
              </a:ext>
            </a:extLst>
          </p:cNvPr>
          <p:cNvSpPr txBox="1"/>
          <p:nvPr/>
        </p:nvSpPr>
        <p:spPr>
          <a:xfrm>
            <a:off x="251520" y="554777"/>
            <a:ext cx="84969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allocate memory in </a:t>
            </a:r>
            <a:r>
              <a:rPr lang="en-US" altLang="ko-KR" sz="4000" b="1" dirty="0" err="1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numpy</a:t>
            </a:r>
            <a:endParaRPr lang="en-US" altLang="ko-KR" sz="4000" b="1" dirty="0">
              <a:solidFill>
                <a:schemeClr val="bg1"/>
              </a:solidFill>
              <a:latin typeface="굴림" pitchFamily="50" charset="-127"/>
              <a:ea typeface="굴림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7E6EE6E-A2CE-4F13-A1F0-8646E75A0C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878" y="27384"/>
            <a:ext cx="76622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0205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39552" y="3890818"/>
            <a:ext cx="849694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600" dirty="0">
                <a:solidFill>
                  <a:srgbClr val="12363A"/>
                </a:solidFill>
                <a:latin typeface="나눔명조" pitchFamily="18" charset="-127"/>
                <a:ea typeface="나눔명조" pitchFamily="18" charset="-127"/>
              </a:rPr>
              <a:t>NEW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EFB938E-C030-4CD1-BBF9-B77BDC0884C9}"/>
              </a:ext>
            </a:extLst>
          </p:cNvPr>
          <p:cNvSpPr/>
          <p:nvPr/>
        </p:nvSpPr>
        <p:spPr>
          <a:xfrm>
            <a:off x="0" y="260648"/>
            <a:ext cx="9144000" cy="1296144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AC84CA-BD31-4E15-BE67-C96A1D786DA6}"/>
              </a:ext>
            </a:extLst>
          </p:cNvPr>
          <p:cNvSpPr txBox="1"/>
          <p:nvPr/>
        </p:nvSpPr>
        <p:spPr>
          <a:xfrm>
            <a:off x="266720" y="554777"/>
            <a:ext cx="84969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Layer </a:t>
            </a:r>
            <a:r>
              <a:rPr lang="ko-KR" altLang="en-US" sz="40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준비</a:t>
            </a:r>
            <a:endParaRPr lang="en-US" altLang="ko-KR" sz="4000" b="1" dirty="0">
              <a:solidFill>
                <a:schemeClr val="bg1"/>
              </a:solidFill>
              <a:latin typeface="굴림" pitchFamily="50" charset="-127"/>
              <a:ea typeface="굴림" pitchFamily="50" charset="-127"/>
            </a:endParaRPr>
          </a:p>
        </p:txBody>
      </p:sp>
      <p:pic>
        <p:nvPicPr>
          <p:cNvPr id="1026" name="Picture 2" descr="img">
            <a:extLst>
              <a:ext uri="{FF2B5EF4-FFF2-40B4-BE49-F238E27FC236}">
                <a16:creationId xmlns:a16="http://schemas.microsoft.com/office/drawing/2014/main" id="{0AD577B0-FD1A-4A8E-9904-F52A07F774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59" t="27600" r="17092" b="19200"/>
          <a:stretch/>
        </p:blipFill>
        <p:spPr bwMode="auto">
          <a:xfrm>
            <a:off x="683568" y="3717032"/>
            <a:ext cx="5472608" cy="2736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4FDA0644-17F2-4CBA-8062-3395B1C12F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51894" y="1730578"/>
            <a:ext cx="6111770" cy="2392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1509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39552" y="3890818"/>
            <a:ext cx="849694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600" dirty="0">
                <a:solidFill>
                  <a:srgbClr val="12363A"/>
                </a:solidFill>
                <a:latin typeface="나눔명조" pitchFamily="18" charset="-127"/>
                <a:ea typeface="나눔명조" pitchFamily="18" charset="-127"/>
              </a:rPr>
              <a:t>NEW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EFB938E-C030-4CD1-BBF9-B77BDC0884C9}"/>
              </a:ext>
            </a:extLst>
          </p:cNvPr>
          <p:cNvSpPr/>
          <p:nvPr/>
        </p:nvSpPr>
        <p:spPr>
          <a:xfrm>
            <a:off x="0" y="260648"/>
            <a:ext cx="9144000" cy="1296144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AC84CA-BD31-4E15-BE67-C96A1D786DA6}"/>
              </a:ext>
            </a:extLst>
          </p:cNvPr>
          <p:cNvSpPr txBox="1"/>
          <p:nvPr/>
        </p:nvSpPr>
        <p:spPr>
          <a:xfrm>
            <a:off x="251520" y="554777"/>
            <a:ext cx="84969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다중 </a:t>
            </a:r>
            <a:r>
              <a:rPr lang="ko-KR" altLang="en-US" sz="4000" b="1" dirty="0" err="1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퍼셉트론</a:t>
            </a:r>
            <a:r>
              <a:rPr lang="ko-KR" altLang="en-US" sz="40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 모델</a:t>
            </a:r>
            <a:endParaRPr lang="en-US" altLang="ko-KR" sz="4000" b="1" dirty="0">
              <a:solidFill>
                <a:schemeClr val="bg1"/>
              </a:solidFill>
              <a:latin typeface="굴림" pitchFamily="50" charset="-127"/>
              <a:ea typeface="굴림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4AD4DAC9-8F26-42DF-A99C-A425AE640A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04" y="3531067"/>
            <a:ext cx="5412949" cy="1569660"/>
          </a:xfrm>
          <a:prstGeom prst="rect">
            <a:avLst/>
          </a:prstGeom>
        </p:spPr>
      </p:pic>
      <p:pic>
        <p:nvPicPr>
          <p:cNvPr id="2050" name="Picture 2" descr="img">
            <a:extLst>
              <a:ext uri="{FF2B5EF4-FFF2-40B4-BE49-F238E27FC236}">
                <a16:creationId xmlns:a16="http://schemas.microsoft.com/office/drawing/2014/main" id="{5299D633-AEE4-447F-8C17-98FACE4F3FD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3" r="32839"/>
          <a:stretch/>
        </p:blipFill>
        <p:spPr bwMode="auto">
          <a:xfrm>
            <a:off x="5583617" y="2090495"/>
            <a:ext cx="3164847" cy="4450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88685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39552" y="3890818"/>
            <a:ext cx="849694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600" dirty="0">
                <a:solidFill>
                  <a:srgbClr val="12363A"/>
                </a:solidFill>
                <a:latin typeface="나눔명조" pitchFamily="18" charset="-127"/>
                <a:ea typeface="나눔명조" pitchFamily="18" charset="-127"/>
              </a:rPr>
              <a:t>NEW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EFB938E-C030-4CD1-BBF9-B77BDC0884C9}"/>
              </a:ext>
            </a:extLst>
          </p:cNvPr>
          <p:cNvSpPr/>
          <p:nvPr/>
        </p:nvSpPr>
        <p:spPr>
          <a:xfrm>
            <a:off x="0" y="260648"/>
            <a:ext cx="9144000" cy="1296144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AC84CA-BD31-4E15-BE67-C96A1D786DA6}"/>
              </a:ext>
            </a:extLst>
          </p:cNvPr>
          <p:cNvSpPr txBox="1"/>
          <p:nvPr/>
        </p:nvSpPr>
        <p:spPr>
          <a:xfrm>
            <a:off x="251520" y="554777"/>
            <a:ext cx="84969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순환 신경망 모델</a:t>
            </a:r>
            <a:endParaRPr lang="en-US" altLang="ko-KR" sz="4000" b="1" dirty="0">
              <a:solidFill>
                <a:schemeClr val="bg1"/>
              </a:solidFill>
              <a:latin typeface="굴림" pitchFamily="50" charset="-127"/>
              <a:ea typeface="굴림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AB4968A-9330-4E3E-BBD2-8323BD989D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128" y="2191921"/>
            <a:ext cx="6132647" cy="1404768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937614EF-5202-45D5-BEB0-1E29429B4F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4213" y="3766867"/>
            <a:ext cx="4454251" cy="2559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499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39552" y="3933056"/>
            <a:ext cx="849694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600" dirty="0">
                <a:solidFill>
                  <a:srgbClr val="12363A"/>
                </a:solidFill>
                <a:latin typeface="나눔명조" pitchFamily="18" charset="-127"/>
                <a:ea typeface="나눔명조" pitchFamily="18" charset="-127"/>
              </a:rPr>
              <a:t>NEW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EFB938E-C030-4CD1-BBF9-B77BDC0884C9}"/>
              </a:ext>
            </a:extLst>
          </p:cNvPr>
          <p:cNvSpPr/>
          <p:nvPr/>
        </p:nvSpPr>
        <p:spPr>
          <a:xfrm>
            <a:off x="0" y="260648"/>
            <a:ext cx="9144000" cy="1296144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AC84CA-BD31-4E15-BE67-C96A1D786DA6}"/>
              </a:ext>
            </a:extLst>
          </p:cNvPr>
          <p:cNvSpPr txBox="1"/>
          <p:nvPr/>
        </p:nvSpPr>
        <p:spPr>
          <a:xfrm>
            <a:off x="251520" y="554777"/>
            <a:ext cx="84969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상태유지 순환 신경망 모델</a:t>
            </a:r>
            <a:endParaRPr lang="en-US" altLang="ko-KR" sz="4000" b="1" dirty="0">
              <a:solidFill>
                <a:schemeClr val="bg1"/>
              </a:solidFill>
              <a:latin typeface="굴림" pitchFamily="50" charset="-127"/>
              <a:ea typeface="굴림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4C0061F7-D34B-45F1-9EDB-36CF3BB0E5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60" y="2401493"/>
            <a:ext cx="8010761" cy="1099516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80DFD7ED-FAA9-4EC5-B418-3FBA0D1E21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27227" y="3592905"/>
            <a:ext cx="5976501" cy="2720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53033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39552" y="3890818"/>
            <a:ext cx="849694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600" dirty="0">
                <a:solidFill>
                  <a:srgbClr val="12363A"/>
                </a:solidFill>
                <a:latin typeface="나눔명조" pitchFamily="18" charset="-127"/>
                <a:ea typeface="나눔명조" pitchFamily="18" charset="-127"/>
              </a:rPr>
              <a:t>NEW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EFB938E-C030-4CD1-BBF9-B77BDC0884C9}"/>
              </a:ext>
            </a:extLst>
          </p:cNvPr>
          <p:cNvSpPr/>
          <p:nvPr/>
        </p:nvSpPr>
        <p:spPr>
          <a:xfrm>
            <a:off x="0" y="260648"/>
            <a:ext cx="9144000" cy="1296144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AC84CA-BD31-4E15-BE67-C96A1D786DA6}"/>
              </a:ext>
            </a:extLst>
          </p:cNvPr>
          <p:cNvSpPr txBox="1"/>
          <p:nvPr/>
        </p:nvSpPr>
        <p:spPr>
          <a:xfrm>
            <a:off x="251520" y="554777"/>
            <a:ext cx="84969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상태유지 스택 순환신경망 모델</a:t>
            </a:r>
            <a:endParaRPr lang="en-US" altLang="ko-KR" sz="4000" b="1" dirty="0">
              <a:solidFill>
                <a:schemeClr val="bg1"/>
              </a:solidFill>
              <a:latin typeface="굴림" pitchFamily="50" charset="-127"/>
              <a:ea typeface="굴림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B7175E4B-9B51-44C8-9B04-33562D38A6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536" y="1848285"/>
            <a:ext cx="6199418" cy="1599558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2F4E88BB-1E16-4A8A-9EB6-7CC58586EB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59832" y="3140968"/>
            <a:ext cx="5471634" cy="3612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47159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39552" y="3890818"/>
            <a:ext cx="849694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600" dirty="0">
                <a:solidFill>
                  <a:srgbClr val="12363A"/>
                </a:solidFill>
                <a:latin typeface="나눔명조" pitchFamily="18" charset="-127"/>
                <a:ea typeface="나눔명조" pitchFamily="18" charset="-127"/>
              </a:rPr>
              <a:t>NEW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EFB938E-C030-4CD1-BBF9-B77BDC0884C9}"/>
              </a:ext>
            </a:extLst>
          </p:cNvPr>
          <p:cNvSpPr/>
          <p:nvPr/>
        </p:nvSpPr>
        <p:spPr>
          <a:xfrm>
            <a:off x="0" y="260648"/>
            <a:ext cx="9144000" cy="1296144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AC84CA-BD31-4E15-BE67-C96A1D786DA6}"/>
              </a:ext>
            </a:extLst>
          </p:cNvPr>
          <p:cNvSpPr txBox="1"/>
          <p:nvPr/>
        </p:nvSpPr>
        <p:spPr>
          <a:xfrm>
            <a:off x="251520" y="554777"/>
            <a:ext cx="84969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학습 결과 비교</a:t>
            </a:r>
            <a:endParaRPr lang="en-US" altLang="ko-KR" sz="4000" b="1" dirty="0">
              <a:solidFill>
                <a:schemeClr val="bg1"/>
              </a:solidFill>
              <a:latin typeface="굴림" pitchFamily="50" charset="-127"/>
              <a:ea typeface="굴림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6414B56-93AC-43D2-946A-5BC535DFFC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4372" y="2276872"/>
            <a:ext cx="5827304" cy="3906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7143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39552" y="3890818"/>
            <a:ext cx="849694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600" dirty="0">
                <a:solidFill>
                  <a:srgbClr val="12363A"/>
                </a:solidFill>
                <a:latin typeface="나눔명조" pitchFamily="18" charset="-127"/>
                <a:ea typeface="나눔명조" pitchFamily="18" charset="-127"/>
              </a:rPr>
              <a:t>NEW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EFB938E-C030-4CD1-BBF9-B77BDC0884C9}"/>
              </a:ext>
            </a:extLst>
          </p:cNvPr>
          <p:cNvSpPr/>
          <p:nvPr/>
        </p:nvSpPr>
        <p:spPr>
          <a:xfrm>
            <a:off x="0" y="260648"/>
            <a:ext cx="9144000" cy="1296144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AC84CA-BD31-4E15-BE67-C96A1D786DA6}"/>
              </a:ext>
            </a:extLst>
          </p:cNvPr>
          <p:cNvSpPr txBox="1"/>
          <p:nvPr/>
        </p:nvSpPr>
        <p:spPr>
          <a:xfrm>
            <a:off x="251520" y="554777"/>
            <a:ext cx="84969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학습 결과 비교</a:t>
            </a:r>
            <a:endParaRPr lang="en-US" altLang="ko-KR" sz="4000" b="1" dirty="0">
              <a:solidFill>
                <a:schemeClr val="bg1"/>
              </a:solidFill>
              <a:latin typeface="굴림" pitchFamily="50" charset="-127"/>
              <a:ea typeface="굴림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21574ABA-2B6A-4021-830C-009BA20B9C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9578" y="2564904"/>
            <a:ext cx="4984843" cy="3312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35986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0" y="2947591"/>
            <a:ext cx="91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감사합니다</a:t>
            </a:r>
            <a:r>
              <a:rPr lang="en-US" altLang="ko-KR" sz="3600" dirty="0"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.</a:t>
            </a:r>
          </a:p>
        </p:txBody>
      </p:sp>
      <p:pic>
        <p:nvPicPr>
          <p:cNvPr id="8" name="Picture 2" descr="E:\Blog\sign01_5_140207.png"/>
          <p:cNvPicPr>
            <a:picLocks noChangeAspect="1" noChangeArrowheads="1"/>
          </p:cNvPicPr>
          <p:nvPr/>
        </p:nvPicPr>
        <p:blipFill>
          <a:blip r:embed="rId2" cstate="print"/>
          <a:stretch>
            <a:fillRect/>
          </a:stretch>
        </p:blipFill>
        <p:spPr bwMode="auto">
          <a:xfrm>
            <a:off x="7740352" y="6434848"/>
            <a:ext cx="1136055" cy="145844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TextBox 12"/>
          <p:cNvSpPr txBox="1"/>
          <p:nvPr/>
        </p:nvSpPr>
        <p:spPr>
          <a:xfrm>
            <a:off x="2411760" y="3645024"/>
            <a:ext cx="42484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made by HONGYANG&amp;HONG3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39552" y="3890818"/>
            <a:ext cx="849694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600" dirty="0">
                <a:solidFill>
                  <a:srgbClr val="12363A"/>
                </a:solidFill>
                <a:latin typeface="나눔명조" pitchFamily="18" charset="-127"/>
                <a:ea typeface="나눔명조" pitchFamily="18" charset="-127"/>
              </a:rPr>
              <a:t>NEW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EFB938E-C030-4CD1-BBF9-B77BDC0884C9}"/>
              </a:ext>
            </a:extLst>
          </p:cNvPr>
          <p:cNvSpPr/>
          <p:nvPr/>
        </p:nvSpPr>
        <p:spPr>
          <a:xfrm>
            <a:off x="0" y="260648"/>
            <a:ext cx="9144000" cy="1296144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AC84CA-BD31-4E15-BE67-C96A1D786DA6}"/>
              </a:ext>
            </a:extLst>
          </p:cNvPr>
          <p:cNvSpPr txBox="1"/>
          <p:nvPr/>
        </p:nvSpPr>
        <p:spPr>
          <a:xfrm>
            <a:off x="251520" y="554777"/>
            <a:ext cx="84969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Data load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7E6EE6E-A2CE-4F13-A1F0-8646E75A0C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7112"/>
          <a:stretch/>
        </p:blipFill>
        <p:spPr>
          <a:xfrm>
            <a:off x="740878" y="2967182"/>
            <a:ext cx="7662243" cy="1569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64116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39552" y="3890818"/>
            <a:ext cx="849694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600" dirty="0">
                <a:solidFill>
                  <a:srgbClr val="12363A"/>
                </a:solidFill>
                <a:latin typeface="나눔명조" pitchFamily="18" charset="-127"/>
                <a:ea typeface="나눔명조" pitchFamily="18" charset="-127"/>
              </a:rPr>
              <a:t>NEW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EFB938E-C030-4CD1-BBF9-B77BDC0884C9}"/>
              </a:ext>
            </a:extLst>
          </p:cNvPr>
          <p:cNvSpPr/>
          <p:nvPr/>
        </p:nvSpPr>
        <p:spPr>
          <a:xfrm>
            <a:off x="0" y="260648"/>
            <a:ext cx="9144000" cy="1296144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AC84CA-BD31-4E15-BE67-C96A1D786DA6}"/>
              </a:ext>
            </a:extLst>
          </p:cNvPr>
          <p:cNvSpPr txBox="1"/>
          <p:nvPr/>
        </p:nvSpPr>
        <p:spPr>
          <a:xfrm>
            <a:off x="251520" y="554777"/>
            <a:ext cx="84969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Data load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A767365-D45C-40A1-B7E7-527700AD1D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89583"/>
            <a:ext cx="9144000" cy="5878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84652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39552" y="3890818"/>
            <a:ext cx="849694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600" dirty="0">
                <a:solidFill>
                  <a:srgbClr val="12363A"/>
                </a:solidFill>
                <a:latin typeface="나눔명조" pitchFamily="18" charset="-127"/>
                <a:ea typeface="나눔명조" pitchFamily="18" charset="-127"/>
              </a:rPr>
              <a:t>NEW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EFB938E-C030-4CD1-BBF9-B77BDC0884C9}"/>
              </a:ext>
            </a:extLst>
          </p:cNvPr>
          <p:cNvSpPr/>
          <p:nvPr/>
        </p:nvSpPr>
        <p:spPr>
          <a:xfrm>
            <a:off x="0" y="260648"/>
            <a:ext cx="9144000" cy="1296144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AC84CA-BD31-4E15-BE67-C96A1D786DA6}"/>
              </a:ext>
            </a:extLst>
          </p:cNvPr>
          <p:cNvSpPr txBox="1"/>
          <p:nvPr/>
        </p:nvSpPr>
        <p:spPr>
          <a:xfrm>
            <a:off x="251520" y="554777"/>
            <a:ext cx="84969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train, test data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7E6EE6E-A2CE-4F13-A1F0-8646E75A0C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2682" b="61134"/>
          <a:stretch/>
        </p:blipFill>
        <p:spPr>
          <a:xfrm>
            <a:off x="88429" y="3242746"/>
            <a:ext cx="8948067" cy="1296144"/>
          </a:xfrm>
          <a:prstGeom prst="rect">
            <a:avLst/>
          </a:prstGeom>
        </p:spPr>
      </p:pic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FCF09288-1152-42B8-B791-65ED98584EBB}"/>
              </a:ext>
            </a:extLst>
          </p:cNvPr>
          <p:cNvCxnSpPr/>
          <p:nvPr/>
        </p:nvCxnSpPr>
        <p:spPr>
          <a:xfrm flipV="1">
            <a:off x="2915816" y="3104964"/>
            <a:ext cx="1440160" cy="648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3ABBDB1-6C04-40CB-8C30-E7CF9772C2AD}"/>
              </a:ext>
            </a:extLst>
          </p:cNvPr>
          <p:cNvSpPr txBox="1"/>
          <p:nvPr/>
        </p:nvSpPr>
        <p:spPr>
          <a:xfrm>
            <a:off x="3943317" y="1582494"/>
            <a:ext cx="518457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train data</a:t>
            </a:r>
            <a:r>
              <a:rPr lang="ko-KR" altLang="en-US" dirty="0">
                <a:solidFill>
                  <a:schemeClr val="bg1"/>
                </a:solidFill>
              </a:rPr>
              <a:t>는</a:t>
            </a:r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 err="1">
                <a:solidFill>
                  <a:schemeClr val="bg1"/>
                </a:solidFill>
              </a:rPr>
              <a:t>diabetes_X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ko-KR" altLang="en-US" dirty="0">
                <a:solidFill>
                  <a:schemeClr val="bg1"/>
                </a:solidFill>
              </a:rPr>
              <a:t>첫번째부터 뒤에서 </a:t>
            </a:r>
            <a:r>
              <a:rPr lang="en-US" altLang="ko-KR" dirty="0">
                <a:solidFill>
                  <a:schemeClr val="bg1"/>
                </a:solidFill>
              </a:rPr>
              <a:t>20</a:t>
            </a:r>
            <a:r>
              <a:rPr lang="ko-KR" altLang="en-US" dirty="0">
                <a:solidFill>
                  <a:schemeClr val="bg1"/>
                </a:solidFill>
              </a:rPr>
              <a:t>번째까지의 값</a:t>
            </a:r>
            <a:endParaRPr lang="en-US" altLang="ko-KR" dirty="0">
              <a:solidFill>
                <a:schemeClr val="bg1"/>
              </a:solidFill>
            </a:endParaRP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b="1" dirty="0">
                <a:solidFill>
                  <a:schemeClr val="bg1"/>
                </a:solidFill>
              </a:rPr>
              <a:t>test data</a:t>
            </a:r>
            <a:r>
              <a:rPr lang="ko-KR" altLang="en-US" dirty="0">
                <a:solidFill>
                  <a:schemeClr val="bg1"/>
                </a:solidFill>
              </a:rPr>
              <a:t>는</a:t>
            </a:r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 err="1">
                <a:solidFill>
                  <a:schemeClr val="bg1"/>
                </a:solidFill>
              </a:rPr>
              <a:t>diabetes_X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ko-KR" altLang="en-US" dirty="0">
                <a:solidFill>
                  <a:schemeClr val="bg1"/>
                </a:solidFill>
              </a:rPr>
              <a:t>뒤에서 </a:t>
            </a:r>
            <a:r>
              <a:rPr lang="en-US" altLang="ko-KR" dirty="0">
                <a:solidFill>
                  <a:schemeClr val="bg1"/>
                </a:solidFill>
              </a:rPr>
              <a:t>20</a:t>
            </a:r>
            <a:r>
              <a:rPr lang="ko-KR" altLang="en-US" dirty="0">
                <a:solidFill>
                  <a:schemeClr val="bg1"/>
                </a:solidFill>
              </a:rPr>
              <a:t>개의 값</a:t>
            </a:r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1D9397EC-001B-4C90-A159-07D599F22CFE}"/>
              </a:ext>
            </a:extLst>
          </p:cNvPr>
          <p:cNvCxnSpPr>
            <a:cxnSpLocks/>
          </p:cNvCxnSpPr>
          <p:nvPr/>
        </p:nvCxnSpPr>
        <p:spPr>
          <a:xfrm>
            <a:off x="2929963" y="4337324"/>
            <a:ext cx="705933" cy="90502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FF74C2C2-F182-4640-A60A-19BEA0CE63A5}"/>
              </a:ext>
            </a:extLst>
          </p:cNvPr>
          <p:cNvSpPr txBox="1"/>
          <p:nvPr/>
        </p:nvSpPr>
        <p:spPr>
          <a:xfrm>
            <a:off x="3650043" y="4668816"/>
            <a:ext cx="518457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train data</a:t>
            </a:r>
            <a:r>
              <a:rPr lang="ko-KR" altLang="en-US" dirty="0">
                <a:solidFill>
                  <a:schemeClr val="bg1"/>
                </a:solidFill>
              </a:rPr>
              <a:t>는</a:t>
            </a:r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 err="1">
                <a:solidFill>
                  <a:schemeClr val="bg1"/>
                </a:solidFill>
              </a:rPr>
              <a:t>diabetes_X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ko-KR" altLang="en-US" dirty="0">
                <a:solidFill>
                  <a:schemeClr val="bg1"/>
                </a:solidFill>
              </a:rPr>
              <a:t>첫번째부터 뒤에서 </a:t>
            </a:r>
            <a:r>
              <a:rPr lang="en-US" altLang="ko-KR" dirty="0">
                <a:solidFill>
                  <a:schemeClr val="bg1"/>
                </a:solidFill>
              </a:rPr>
              <a:t>20</a:t>
            </a:r>
            <a:r>
              <a:rPr lang="ko-KR" altLang="en-US" dirty="0">
                <a:solidFill>
                  <a:schemeClr val="bg1"/>
                </a:solidFill>
              </a:rPr>
              <a:t>번째까지의 값</a:t>
            </a:r>
            <a:endParaRPr lang="en-US" altLang="ko-KR" dirty="0">
              <a:solidFill>
                <a:schemeClr val="bg1"/>
              </a:solidFill>
            </a:endParaRP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b="1" dirty="0">
                <a:solidFill>
                  <a:schemeClr val="bg1"/>
                </a:solidFill>
              </a:rPr>
              <a:t>test data</a:t>
            </a:r>
            <a:r>
              <a:rPr lang="ko-KR" altLang="en-US" dirty="0">
                <a:solidFill>
                  <a:schemeClr val="bg1"/>
                </a:solidFill>
              </a:rPr>
              <a:t>는</a:t>
            </a:r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 err="1">
                <a:solidFill>
                  <a:schemeClr val="bg1"/>
                </a:solidFill>
              </a:rPr>
              <a:t>diabetes_X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ko-KR" altLang="en-US" dirty="0">
                <a:solidFill>
                  <a:schemeClr val="bg1"/>
                </a:solidFill>
              </a:rPr>
              <a:t>뒤에서 </a:t>
            </a:r>
            <a:r>
              <a:rPr lang="en-US" altLang="ko-KR" dirty="0">
                <a:solidFill>
                  <a:schemeClr val="bg1"/>
                </a:solidFill>
              </a:rPr>
              <a:t>20</a:t>
            </a:r>
            <a:r>
              <a:rPr lang="ko-KR" altLang="en-US" dirty="0">
                <a:solidFill>
                  <a:schemeClr val="bg1"/>
                </a:solidFill>
              </a:rPr>
              <a:t>개의 값</a:t>
            </a:r>
          </a:p>
        </p:txBody>
      </p:sp>
    </p:spTree>
    <p:extLst>
      <p:ext uri="{BB962C8B-B14F-4D97-AF65-F5344CB8AC3E}">
        <p14:creationId xmlns:p14="http://schemas.microsoft.com/office/powerpoint/2010/main" val="4820066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39552" y="3890818"/>
            <a:ext cx="849694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600" dirty="0">
                <a:solidFill>
                  <a:srgbClr val="12363A"/>
                </a:solidFill>
                <a:latin typeface="나눔명조" pitchFamily="18" charset="-127"/>
                <a:ea typeface="나눔명조" pitchFamily="18" charset="-127"/>
              </a:rPr>
              <a:t>NEW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EFB938E-C030-4CD1-BBF9-B77BDC0884C9}"/>
              </a:ext>
            </a:extLst>
          </p:cNvPr>
          <p:cNvSpPr/>
          <p:nvPr/>
        </p:nvSpPr>
        <p:spPr>
          <a:xfrm>
            <a:off x="0" y="260648"/>
            <a:ext cx="9144000" cy="1296144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7E6EE6E-A2CE-4F13-A1F0-8646E75A0C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8521" b="45295"/>
          <a:stretch/>
        </p:blipFill>
        <p:spPr>
          <a:xfrm>
            <a:off x="107504" y="3242746"/>
            <a:ext cx="8948067" cy="1296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1700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39552" y="3890818"/>
            <a:ext cx="849694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600" dirty="0">
                <a:solidFill>
                  <a:srgbClr val="12363A"/>
                </a:solidFill>
                <a:latin typeface="나눔명조" pitchFamily="18" charset="-127"/>
                <a:ea typeface="나눔명조" pitchFamily="18" charset="-127"/>
              </a:rPr>
              <a:t>NEW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EFB938E-C030-4CD1-BBF9-B77BDC0884C9}"/>
              </a:ext>
            </a:extLst>
          </p:cNvPr>
          <p:cNvSpPr/>
          <p:nvPr/>
        </p:nvSpPr>
        <p:spPr>
          <a:xfrm>
            <a:off x="0" y="260648"/>
            <a:ext cx="9144000" cy="1296144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AC84CA-BD31-4E15-BE67-C96A1D786DA6}"/>
              </a:ext>
            </a:extLst>
          </p:cNvPr>
          <p:cNvSpPr txBox="1"/>
          <p:nvPr/>
        </p:nvSpPr>
        <p:spPr>
          <a:xfrm>
            <a:off x="251520" y="554777"/>
            <a:ext cx="84969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Linear</a:t>
            </a:r>
            <a:r>
              <a:rPr lang="ko-KR" altLang="en-US" sz="40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 </a:t>
            </a:r>
            <a:r>
              <a:rPr lang="en-US" altLang="ko-KR" sz="4000" b="1" dirty="0" err="1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Regrssion</a:t>
            </a:r>
            <a:endParaRPr lang="en-US" altLang="ko-KR" sz="4000" b="1" dirty="0">
              <a:solidFill>
                <a:schemeClr val="bg1"/>
              </a:solidFill>
              <a:latin typeface="굴림" pitchFamily="50" charset="-127"/>
              <a:ea typeface="굴림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7E6EE6E-A2CE-4F13-A1F0-8646E75A0C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8521" b="45295"/>
          <a:stretch/>
        </p:blipFill>
        <p:spPr>
          <a:xfrm>
            <a:off x="107504" y="3242746"/>
            <a:ext cx="8948067" cy="1296144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AF9B3949-C1A4-4354-9F7E-BB3FE867001E}"/>
              </a:ext>
            </a:extLst>
          </p:cNvPr>
          <p:cNvSpPr/>
          <p:nvPr/>
        </p:nvSpPr>
        <p:spPr>
          <a:xfrm>
            <a:off x="467544" y="3068960"/>
            <a:ext cx="2736304" cy="648072"/>
          </a:xfrm>
          <a:prstGeom prst="rect">
            <a:avLst/>
          </a:prstGeom>
          <a:noFill/>
          <a:ln w="762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23913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39552" y="3890818"/>
            <a:ext cx="849694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600" dirty="0">
                <a:solidFill>
                  <a:srgbClr val="12363A"/>
                </a:solidFill>
                <a:latin typeface="나눔명조" pitchFamily="18" charset="-127"/>
                <a:ea typeface="나눔명조" pitchFamily="18" charset="-127"/>
              </a:rPr>
              <a:t>NEW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EFB938E-C030-4CD1-BBF9-B77BDC0884C9}"/>
              </a:ext>
            </a:extLst>
          </p:cNvPr>
          <p:cNvSpPr/>
          <p:nvPr/>
        </p:nvSpPr>
        <p:spPr>
          <a:xfrm>
            <a:off x="0" y="260648"/>
            <a:ext cx="9144000" cy="1296144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AC84CA-BD31-4E15-BE67-C96A1D786DA6}"/>
              </a:ext>
            </a:extLst>
          </p:cNvPr>
          <p:cNvSpPr txBox="1"/>
          <p:nvPr/>
        </p:nvSpPr>
        <p:spPr>
          <a:xfrm>
            <a:off x="251520" y="554777"/>
            <a:ext cx="84969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d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A5F4825-B755-4D69-B36F-2952F87407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67900"/>
            <a:ext cx="9144000" cy="5922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5280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39552" y="3890818"/>
            <a:ext cx="849694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600" dirty="0">
                <a:solidFill>
                  <a:srgbClr val="12363A"/>
                </a:solidFill>
                <a:latin typeface="나눔명조" pitchFamily="18" charset="-127"/>
                <a:ea typeface="나눔명조" pitchFamily="18" charset="-127"/>
              </a:rPr>
              <a:t>NEW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EFB938E-C030-4CD1-BBF9-B77BDC0884C9}"/>
              </a:ext>
            </a:extLst>
          </p:cNvPr>
          <p:cNvSpPr/>
          <p:nvPr/>
        </p:nvSpPr>
        <p:spPr>
          <a:xfrm>
            <a:off x="0" y="260648"/>
            <a:ext cx="9144000" cy="1296144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AC84CA-BD31-4E15-BE67-C96A1D786DA6}"/>
              </a:ext>
            </a:extLst>
          </p:cNvPr>
          <p:cNvSpPr txBox="1"/>
          <p:nvPr/>
        </p:nvSpPr>
        <p:spPr>
          <a:xfrm>
            <a:off x="251520" y="554777"/>
            <a:ext cx="84969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fit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7E6EE6E-A2CE-4F13-A1F0-8646E75A0C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8521" b="45295"/>
          <a:stretch/>
        </p:blipFill>
        <p:spPr>
          <a:xfrm>
            <a:off x="107504" y="3242746"/>
            <a:ext cx="8948067" cy="1296144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AF9B3949-C1A4-4354-9F7E-BB3FE867001E}"/>
              </a:ext>
            </a:extLst>
          </p:cNvPr>
          <p:cNvSpPr/>
          <p:nvPr/>
        </p:nvSpPr>
        <p:spPr>
          <a:xfrm>
            <a:off x="520477" y="3638790"/>
            <a:ext cx="3168352" cy="504056"/>
          </a:xfrm>
          <a:prstGeom prst="rect">
            <a:avLst/>
          </a:prstGeom>
          <a:noFill/>
          <a:ln w="762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48512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604</TotalTime>
  <Words>394</Words>
  <Application>Microsoft Office PowerPoint</Application>
  <PresentationFormat>화면 슬라이드 쇼(4:3)</PresentationFormat>
  <Paragraphs>97</Paragraphs>
  <Slides>27</Slides>
  <Notes>25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4" baseType="lpstr">
      <vt:lpstr>Arial</vt:lpstr>
      <vt:lpstr>맑은 고딕</vt:lpstr>
      <vt:lpstr>굴림</vt:lpstr>
      <vt:lpstr>Cambria Math</vt:lpstr>
      <vt:lpstr>나눔명조</vt:lpstr>
      <vt:lpstr>나눔바른고딕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NSM</dc:creator>
  <cp:lastModifiedBy>(자동차IT융합학과)정애리</cp:lastModifiedBy>
  <cp:revision>68</cp:revision>
  <dcterms:created xsi:type="dcterms:W3CDTF">2014-04-03T07:49:51Z</dcterms:created>
  <dcterms:modified xsi:type="dcterms:W3CDTF">2020-01-02T07:55:58Z</dcterms:modified>
</cp:coreProperties>
</file>

<file path=docProps/thumbnail.jpeg>
</file>